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charts/style1.xml" ContentType="application/vnd.ms-office.chartstyle+xml"/>
  <Override PartName="/ppt/slides/slide1.xml" ContentType="application/vnd.openxmlformats-officedocument.presentationml.slide+xml"/>
  <Override PartName="/ppt/charts/colors1.xml" ContentType="application/vnd.ms-office.chartcolorstyl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chart4.xml" ContentType="application/vnd.openxmlformats-officedocument.drawingml.chart+xml"/>
  <Override PartName="/ppt/slideLayouts/slideLayout1.xml" ContentType="application/vnd.openxmlformats-officedocument.presentationml.slideLayout+xml"/>
  <Override PartName="/ppt/charts/chart5.xml" ContentType="application/vnd.openxmlformats-officedocument.drawingml.chart+xml"/>
  <Override PartName="/ppt/slides/slide3.xml" ContentType="application/vnd.openxmlformats-officedocument.presentationml.slide+xml"/>
  <Override PartName="/ppt/charts/chart3.xml" ContentType="application/vnd.openxmlformats-officedocument.drawingml.chart+xml"/>
  <Override PartName="/ppt/charts/chart1.xml" ContentType="application/vnd.openxmlformats-officedocument.drawingml.chart+xml"/>
  <Override PartName="/ppt/charts/chart2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6F3BA310-7D7F-C209-5D6A-F4E8CF0745A1}">
  <a:tblStyle styleId="{6F3BA310-7D7F-C209-5D6A-F4E8CF0745A1}" styleName="Medium Style 2 - Accent 5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  <a:round/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  <a:fill>
          <a:solidFill>
            <a:schemeClr val="accent5">
              <a:tint val="40000"/>
            </a:schemeClr>
          </a:solidFill>
        </a:fill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esProps" Target="presProps.xml" /><Relationship Id="rId10" Type="http://schemas.openxmlformats.org/officeDocument/2006/relationships/tableStyles" Target="tableStyles.xml" /><Relationship Id="rId11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_rels/chart4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4.xlsx" /></Relationships>
</file>

<file path=ppt/charts/_rels/chart5.xml.rels><?xml version="1.0" encoding="UTF-8" standalone="yes"?><Relationships xmlns="http://schemas.openxmlformats.org/package/2006/relationships"><Relationship Id="rId1" Type="http://schemas.microsoft.com/office/2011/relationships/chartStyle" Target="style1.xml" /><Relationship Id="rId2" Type="http://schemas.microsoft.com/office/2011/relationships/chartColorStyle" Target="colors1.xml" /><Relationship Id="rId3" Type="http://schemas.openxmlformats.org/officeDocument/2006/relationships/package" Target="../embeddings/Microsoft_Excel_Worksheet5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/>
          <a:p>
            <a:pPr>
              <a:defRPr b="1">
                <a:solidFill>
                  <a:schemeClr val="tx1"/>
                </a:solidFill>
              </a:defRPr>
            </a:pPr>
            <a:r>
              <a:rPr b="1">
                <a:solidFill>
                  <a:schemeClr val="tx1"/>
                </a:solidFill>
              </a:rPr>
              <a:t>К</a:t>
            </a:r>
            <a:r>
              <a:rPr b="1">
                <a:solidFill>
                  <a:schemeClr val="tx1"/>
                </a:solidFill>
              </a:rPr>
              <a:t>оличество обращений</a:t>
            </a:r>
            <a:endParaRPr b="1">
              <a:solidFill>
                <a:schemeClr val="tx1"/>
              </a:solidFill>
            </a:endParaRPr>
          </a:p>
        </c:rich>
      </c:tx>
      <c:layout>
        <c:manualLayout>
          <c:x val="-0.006390"/>
          <c:y val="0.016700"/>
        </c:manualLayout>
      </c:layout>
      <c:overlay val="0"/>
      <c:spPr bwMode="auto">
        <a:prstGeom prst="rect">
          <a:avLst/>
        </a:prstGeom>
        <a:noFill/>
        <a:ln>
          <a:noFill/>
        </a:ln>
      </c:spPr>
      <c:txPr>
        <a:bodyPr/>
        <a:p>
          <a:pPr>
            <a:defRPr sz="1400" b="1" spc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/>
        </a:p>
      </c:txPr>
    </c:title>
    <c:autoTitleDeleted val="0"/>
    <c:view3D>
      <c:rotX val="15"/>
      <c:rotY val="20"/>
      <c:rAngAx val="1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.022330"/>
          <c:y val="0.176280"/>
          <c:w val="0.952450"/>
          <c:h val="0.767570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 bwMode="auto">
            <a:prstGeom prst="rect">
              <a:avLst/>
            </a:prstGeom>
            <a:solidFill>
              <a:srgbClr val="92D050">
                <a:alpha val="80000"/>
              </a:srgbClr>
            </a:solidFill>
            <a:ln w="6349">
              <a:solidFill>
                <a:schemeClr val="accent6">
                  <a:lumMod val="74901"/>
                </a:schemeClr>
              </a:solidFill>
              <a:prstDash val="solid"/>
            </a:ln>
          </c:spPr>
          <c:invertIfNegative val="0"/>
          <c:dLbls>
            <c:separator xml:space="preserve"> </c:separator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 b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январь 2025 г. </c:v>
                </c:pt>
                <c:pt idx="1">
                  <c:v xml:space="preserve">декабрь 2025 г. </c:v>
                </c:pt>
                <c:pt idx="2">
                  <c:v xml:space="preserve">январь 2026 г.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26</c:v>
                </c:pt>
                <c:pt idx="1">
                  <c:v>38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spPr bwMode="auto">
            <a:prstGeom prst="rect">
              <a:avLst/>
            </a:prstGeom>
            <a:solidFill>
              <a:schemeClr val="accent2"/>
            </a:solidFill>
            <a:ln>
              <a:noFill/>
            </a:ln>
          </c:spPr>
          <c:invertIfNegative val="0"/>
          <c:dLbls>
            <c:separator xml:space="preserve"> </c:separator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январь 2025 г. </c:v>
                </c:pt>
                <c:pt idx="1">
                  <c:v xml:space="preserve">декабрь 2025 г. </c:v>
                </c:pt>
                <c:pt idx="2">
                  <c:v xml:space="preserve">январь 2026 г.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spPr bwMode="auto">
            <a:prstGeom prst="rect">
              <a:avLst/>
            </a:prstGeom>
            <a:solidFill>
              <a:schemeClr val="accent3"/>
            </a:solidFill>
            <a:ln>
              <a:noFill/>
            </a:ln>
          </c:spPr>
          <c:invertIfNegative val="0"/>
          <c:dLbls>
            <c:separator xml:space="preserve"> </c:separator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январь 2025 г. </c:v>
                </c:pt>
                <c:pt idx="1">
                  <c:v xml:space="preserve">декабрь 2025 г. </c:v>
                </c:pt>
                <c:pt idx="2">
                  <c:v xml:space="preserve">январь 2026 г.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separator xml:space="preserve"> </c:separator>
          <c:showBubbleSize val="0"/>
          <c:showCatName val="0"/>
          <c:showLeaderLines val="0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  <c:gapWidth val="219"/>
        <c:axId val="1866169481"/>
        <c:axId val="1866169482"/>
      </c:bar3DChart>
      <c:catAx>
        <c:axId val="186616948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</a:ln>
        </c:spPr>
        <c:txPr>
          <a:bodyPr/>
          <a:p>
            <a:pPr>
              <a:defRPr sz="900" b="1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1866169482"/>
        <c:crosses val="autoZero"/>
        <c:auto val="1"/>
        <c:lblAlgn val="ctr"/>
        <c:lblOffset val="100"/>
        <c:tickMarkSkip val="1"/>
        <c:noMultiLvlLbl val="0"/>
      </c:catAx>
      <c:valAx>
        <c:axId val="1866169482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noFill/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</c:spPr>
        <c:txPr>
          <a:bodyPr/>
          <a:p>
            <a:pPr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1866169481"/>
        <c:crosses val="autoZero"/>
        <c:crossBetween val="between"/>
      </c:valAx>
      <c:spPr bwMode="auto">
        <a:prstGeom prst="rect">
          <a:avLst/>
        </a:prstGeom>
        <a:noFill/>
        <a:ln w="12699">
          <a:solidFill>
            <a:schemeClr val="accent1">
              <a:lumMod val="50196"/>
            </a:schemeClr>
          </a:solidFill>
          <a:prstDash val="sysDot"/>
        </a:ln>
      </c:spPr>
    </c:plotArea>
    <c:plotVisOnly val="1"/>
    <c:dispBlanksAs val="gap"/>
    <c:showDLblsOverMax val="0"/>
  </c:chart>
  <c:spPr bwMode="auto">
    <a:xfrm>
      <a:off x="410548" y="1063469"/>
      <a:ext cx="6410320" cy="2714620"/>
    </a:xfrm>
    <a:prstGeom prst="rect">
      <a:avLst/>
    </a:prstGeom>
    <a:solidFill>
      <a:srgbClr val="68AED4">
        <a:alpha val="7999"/>
      </a:srgbClr>
    </a:solidFill>
    <a:ln w="9525" cap="flat" cmpd="sng" algn="ctr">
      <a:solidFill>
        <a:srgbClr val="002060"/>
      </a:solidFill>
      <a:prstDash val="sysDash"/>
      <a:round/>
    </a:ln>
  </c:spPr>
  <c:txPr>
    <a:bodyPr/>
    <a:p>
      <a:pPr>
        <a:defRPr sz="1000">
          <a:solidFill>
            <a:schemeClr val="tx1"/>
          </a:solidFill>
          <a:latin typeface="+mn-lt"/>
          <a:ea typeface="+mn-ea"/>
          <a:cs typeface="+mn-cs"/>
        </a:defRPr>
      </a:pPr>
      <a:endParaRPr/>
    </a:p>
  </c:txPr>
  <c:externalData r:id="rId1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/>
          <a:p>
            <a:pPr>
              <a:defRPr b="1">
                <a:solidFill>
                  <a:schemeClr val="tx1"/>
                </a:solidFill>
              </a:defRPr>
            </a:pPr>
            <a:r>
              <a:rPr b="1">
                <a:solidFill>
                  <a:schemeClr val="tx1"/>
                </a:solidFill>
              </a:rPr>
              <a:t>Типы писем </a:t>
            </a:r>
            <a:endParaRPr b="1">
              <a:solidFill>
                <a:schemeClr val="tx1"/>
              </a:solidFill>
            </a:endParaRPr>
          </a:p>
        </c:rich>
      </c:tx>
      <c:layout/>
      <c:overlay val="0"/>
      <c:spPr bwMode="auto">
        <a:prstGeom prst="rect">
          <a:avLst/>
        </a:prstGeom>
        <a:noFill/>
        <a:ln>
          <a:noFill/>
        </a:ln>
      </c:spPr>
      <c:txPr>
        <a:bodyPr/>
        <a:p>
          <a:pPr>
            <a:defRPr sz="1400" b="1" spc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/>
        </a:p>
      </c:txPr>
    </c:title>
    <c:autoTitleDeleted val="0"/>
    <c:view3D>
      <c:rotX val="15"/>
      <c:rotY val="20"/>
      <c:rAngAx val="1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/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 bwMode="auto">
            <a:prstGeom prst="rect">
              <a:avLst/>
            </a:prstGeom>
            <a:solidFill>
              <a:srgbClr val="FFC000">
                <a:alpha val="48000"/>
              </a:srgbClr>
            </a:solidFill>
            <a:ln w="6349">
              <a:solidFill>
                <a:schemeClr val="accent4">
                  <a:lumMod val="74901"/>
                </a:schemeClr>
              </a:solidFill>
              <a:prstDash val="solid"/>
            </a:ln>
          </c:spPr>
          <c:invertIfNegative val="0"/>
          <c:dLbls>
            <c:separator xml:space="preserve"> </c:separator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 b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предложения</c:v>
                </c:pt>
                <c:pt idx="1">
                  <c:v>заявления</c:v>
                </c:pt>
                <c:pt idx="2">
                  <c:v>жалобы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0</c:v>
                </c:pt>
                <c:pt idx="1">
                  <c:v>17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spPr bwMode="auto">
            <a:prstGeom prst="rect">
              <a:avLst/>
            </a:prstGeom>
            <a:solidFill>
              <a:schemeClr val="accent2"/>
            </a:solidFill>
            <a:ln>
              <a:noFill/>
            </a:ln>
          </c:spPr>
          <c:invertIfNegative val="0"/>
          <c:dLbls>
            <c:separator xml:space="preserve"> </c:separator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предложения</c:v>
                </c:pt>
                <c:pt idx="1">
                  <c:v>заявления</c:v>
                </c:pt>
                <c:pt idx="2">
                  <c:v>жалобы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spPr bwMode="auto">
            <a:prstGeom prst="rect">
              <a:avLst/>
            </a:prstGeom>
            <a:solidFill>
              <a:schemeClr val="accent3"/>
            </a:solidFill>
            <a:ln>
              <a:noFill/>
            </a:ln>
          </c:spPr>
          <c:invertIfNegative val="0"/>
          <c:dLbls>
            <c:separator xml:space="preserve"> </c:separator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>предложения</c:v>
                </c:pt>
                <c:pt idx="1">
                  <c:v>заявления</c:v>
                </c:pt>
                <c:pt idx="2">
                  <c:v>жалобы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separator xml:space="preserve"> </c:separator>
          <c:showBubbleSize val="0"/>
          <c:showCatName val="0"/>
          <c:showLeaderLines val="0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  <c:gapWidth val="150"/>
        <c:axId val="1866169499"/>
        <c:axId val="1866169500"/>
      </c:bar3DChart>
      <c:catAx>
        <c:axId val="186616949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rgbClr val="002060"/>
            </a:solidFill>
            <a:prstDash val="sysDot"/>
            <a:round/>
          </a:ln>
        </c:spPr>
        <c:txPr>
          <a:bodyPr/>
          <a:p>
            <a:pPr>
              <a:defRPr sz="1000" b="1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1866169500"/>
        <c:crosses val="autoZero"/>
        <c:auto val="1"/>
        <c:lblAlgn val="ctr"/>
        <c:lblOffset val="100"/>
        <c:tickMarkSkip val="1"/>
        <c:noMultiLvlLbl val="0"/>
      </c:catAx>
      <c:valAx>
        <c:axId val="1866169500"/>
        <c:scaling>
          <c:orientation val="minMax"/>
        </c:scaling>
        <c:delete val="0"/>
        <c:axPos val="b"/>
        <c:majorGridlines>
          <c:spPr bwMode="auto">
            <a:prstGeom prst="rect">
              <a:avLst/>
            </a:prstGeom>
            <a:noFill/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</c:spPr>
        <c:txPr>
          <a:bodyPr/>
          <a:p>
            <a:pPr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1866169499"/>
        <c:crosses val="autoZero"/>
        <c:crossBetween val="between"/>
      </c:valAx>
      <c:spPr bwMode="auto">
        <a:prstGeom prst="rect">
          <a:avLst/>
        </a:prstGeom>
        <a:noFill/>
        <a:ln w="12699">
          <a:solidFill>
            <a:srgbClr val="002060"/>
          </a:solidFill>
          <a:prstDash val="sysDot"/>
        </a:ln>
      </c:spPr>
    </c:plotArea>
    <c:plotVisOnly val="1"/>
    <c:dispBlanksAs val="gap"/>
    <c:showDLblsOverMax val="0"/>
  </c:chart>
  <c:spPr bwMode="auto">
    <a:xfrm>
      <a:off x="7116148" y="1259245"/>
      <a:ext cx="4543425" cy="2323072"/>
    </a:xfrm>
    <a:prstGeom prst="rect">
      <a:avLst/>
    </a:prstGeom>
    <a:solidFill>
      <a:srgbClr val="68AED4">
        <a:alpha val="5000"/>
      </a:srgbClr>
    </a:solidFill>
    <a:ln w="9525" cap="flat" cmpd="sng" algn="ctr">
      <a:solidFill>
        <a:srgbClr val="002060"/>
      </a:solidFill>
      <a:prstDash val="sysDash"/>
      <a:round/>
    </a:ln>
  </c:spPr>
  <c:txPr>
    <a:bodyPr/>
    <a:p>
      <a:pPr>
        <a:defRPr sz="1000">
          <a:solidFill>
            <a:schemeClr val="tx1"/>
          </a:solidFill>
          <a:latin typeface="+mn-lt"/>
          <a:ea typeface="+mn-ea"/>
          <a:cs typeface="+mn-cs"/>
        </a:defRPr>
      </a:pPr>
      <a:endParaRPr/>
    </a:p>
  </c:txPr>
  <c:externalData r:id="rId1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/>
          <a:p>
            <a:pPr>
              <a:defRPr>
                <a:solidFill>
                  <a:schemeClr val="tx1"/>
                </a:solidFill>
              </a:defRPr>
            </a:pPr>
            <a:r>
              <a:rPr>
                <a:solidFill>
                  <a:schemeClr val="tx1"/>
                </a:solidFill>
              </a:rPr>
              <a:t>Распределение по форме обращения</a:t>
            </a:r>
            <a:endParaRPr>
              <a:solidFill>
                <a:schemeClr val="tx1"/>
              </a:solidFill>
            </a:endParaRPr>
          </a:p>
        </c:rich>
      </c:tx>
      <c:layout>
        <c:manualLayout>
          <c:x val="-0.002870"/>
          <c:y val="-0.070270"/>
        </c:manualLayout>
      </c:layout>
      <c:overlay val="0"/>
      <c:spPr bwMode="auto">
        <a:prstGeom prst="rect">
          <a:avLst/>
        </a:prstGeom>
        <a:noFill/>
        <a:ln>
          <a:noFill/>
        </a:ln>
      </c:spPr>
      <c:txPr>
        <a:bodyPr/>
        <a:p>
          <a:pPr>
            <a:defRPr sz="1800" b="1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/>
        </a:p>
      </c:txPr>
    </c:title>
    <c:autoTitleDeleted val="0"/>
    <c:view3D>
      <c:rotX val="5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.123680"/>
          <c:y val="0.216840"/>
          <c:w val="0.345960"/>
          <c:h val="0.656010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 bwMode="auto">
            <a:prstGeom prst="rect">
              <a:avLst/>
            </a:prstGeom>
            <a:ln w="12699">
              <a:solidFill>
                <a:srgbClr val="002060"/>
              </a:solidFill>
              <a:prstDash val="sysDot"/>
            </a:ln>
          </c:spPr>
          <c:dPt>
            <c:idx val="0"/>
            <c:spPr bwMode="auto">
              <a:prstGeom prst="rect">
                <a:avLst/>
              </a:prstGeom>
              <a:solidFill>
                <a:schemeClr val="accent1"/>
              </a:solidFill>
              <a:ln w="12699">
                <a:solidFill>
                  <a:srgbClr val="002060"/>
                </a:solidFill>
                <a:prstDash val="sysDot"/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/>
              </a:solidFill>
              <a:ln w="12699">
                <a:solidFill>
                  <a:srgbClr val="002060"/>
                </a:solidFill>
                <a:prstDash val="sysDot"/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3"/>
              </a:solidFill>
              <a:ln w="12699">
                <a:solidFill>
                  <a:srgbClr val="002060"/>
                </a:solidFill>
                <a:prstDash val="sysDot"/>
              </a:ln>
            </c:spPr>
          </c:dPt>
          <c:dPt>
            <c:idx val="3"/>
            <c:spPr bwMode="auto">
              <a:prstGeom prst="rect">
                <a:avLst/>
              </a:prstGeom>
              <a:solidFill>
                <a:schemeClr val="accent4"/>
              </a:solidFill>
              <a:ln w="12699">
                <a:solidFill>
                  <a:srgbClr val="002060"/>
                </a:solidFill>
                <a:prstDash val="sysDot"/>
              </a:ln>
            </c:spPr>
          </c:dPt>
          <c:dPt>
            <c:idx val="4"/>
            <c:spPr bwMode="auto">
              <a:prstGeom prst="rect">
                <a:avLst/>
              </a:prstGeom>
              <a:solidFill>
                <a:schemeClr val="accent5"/>
              </a:solidFill>
              <a:ln w="12699">
                <a:solidFill>
                  <a:srgbClr val="002060"/>
                </a:solidFill>
                <a:prstDash val="sysDot"/>
              </a:ln>
            </c:spPr>
          </c:dPt>
          <c:dPt>
            <c:idx val="5"/>
            <c:spPr bwMode="auto">
              <a:prstGeom prst="rect">
                <a:avLst/>
              </a:prstGeom>
              <a:solidFill>
                <a:schemeClr val="accent6"/>
              </a:solidFill>
              <a:ln w="12699">
                <a:solidFill>
                  <a:srgbClr val="002060"/>
                </a:solidFill>
                <a:prstDash val="sysDot"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2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2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2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2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pattFill prst="shingle">
                <a:fgClr>
                  <a:schemeClr val="dk1">
                    <a:lumMod val="75000"/>
                    <a:lumOff val="25000"/>
                    <a:alpha val="57000"/>
                  </a:schemeClr>
                </a:fgClr>
                <a:bgClr>
                  <a:schemeClr val="bg2">
                    <a:lumMod val="90000"/>
                    <a:alpha val="57000"/>
                  </a:schemeClr>
                </a:bgClr>
              </a:pattFill>
              <a:ln>
                <a:noFill/>
              </a:ln>
            </c:spPr>
            <c:txPr>
              <a:bodyPr/>
              <a:p>
                <a:pPr>
                  <a:defRPr sz="1200" b="1" i="0" u="none" strike="noStrik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на бумажном носителе </c:v>
                </c:pt>
                <c:pt idx="1">
                  <c:v xml:space="preserve">в электронной форме</c:v>
                </c:pt>
                <c:pt idx="2">
                  <c:v xml:space="preserve">по телефону</c:v>
                </c:pt>
                <c:pt idx="3">
                  <c:v xml:space="preserve">на личном приеме руководителя ОМСУ/ОИВ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</c:v>
                </c:pt>
                <c:pt idx="1">
                  <c:v>1</c:v>
                </c:pt>
                <c:pt idx="2">
                  <c:v>5</c:v>
                </c:pt>
                <c:pt idx="3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</c:spPr>
            <c:txPr>
              <a:bodyPr/>
              <a:p>
                <a:pPr>
                  <a:defRPr sz="1000" b="1" i="0" u="none" strike="noStrik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на бумажном носителе </c:v>
                </c:pt>
                <c:pt idx="1">
                  <c:v xml:space="preserve">в электронной форме</c:v>
                </c:pt>
                <c:pt idx="2">
                  <c:v xml:space="preserve">по телефону</c:v>
                </c:pt>
                <c:pt idx="3">
                  <c:v xml:space="preserve">на личном приеме руководителя ОМСУ/ОИВ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dPt>
            <c:idx val="0"/>
            <c:spPr bwMode="auto"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c:spPr>
          </c:dPt>
          <c:dPt>
            <c:idx val="3"/>
            <c:spPr bwMode="auto"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c:spPr>
          </c:dPt>
          <c:dPt>
            <c:idx val="4"/>
            <c:spPr bwMode="auto"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c:spPr>
          </c:dPt>
          <c:dPt>
            <c:idx val="5"/>
            <c:spPr bwMode="auto"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4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5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</c:spPr>
              <c:txPr>
                <a:bodyPr/>
                <a:p>
                  <a:pPr>
                    <a:defRPr sz="1000" b="1" i="0" u="none" strike="noStrike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</c:spPr>
            <c:txPr>
              <a:bodyPr/>
              <a:p>
                <a:pPr>
                  <a:defRPr sz="1000" b="1" i="0" u="none" strike="noStrike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на бумажном носителе </c:v>
                </c:pt>
                <c:pt idx="1">
                  <c:v xml:space="preserve">в электронной форме</c:v>
                </c:pt>
                <c:pt idx="2">
                  <c:v xml:space="preserve">по телефону</c:v>
                </c:pt>
                <c:pt idx="3">
                  <c:v xml:space="preserve">на личном приеме руководителя ОМСУ/ОИВ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dLblPos val="ctr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pattFill prst="pct75">
              <a:fgClr>
                <a:schemeClr val="dk1">
                  <a:lumMod val="75000"/>
                  <a:lumOff val="25000"/>
                </a:schemeClr>
              </a:fgClr>
              <a:bgClr>
                <a:schemeClr val="dk1">
                  <a:lumMod val="65000"/>
                  <a:lumOff val="35000"/>
                </a:schemeClr>
              </a:bgClr>
            </a:pattFill>
            <a:ln>
              <a:noFill/>
            </a:ln>
          </c:spPr>
          <c:txPr>
            <a:bodyPr/>
            <a:p>
              <a:pPr>
                <a:defRPr sz="1000" b="1" i="0" u="none" strike="noStrike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r"/>
      <c:legendEntry>
        <c:idx val="5"/>
        <c:delete val="1"/>
        <c:txPr>
          <a:bodyPr/>
          <a:p>
            <a:pPr>
              <a:defRPr sz="1000" b="1">
                <a:solidFill>
                  <a:srgbClr val="610606"/>
                </a:solidFill>
              </a:defRPr>
            </a:pPr>
            <a:endParaRPr/>
          </a:p>
        </c:txPr>
      </c:legendEntry>
      <c:legendEntry>
        <c:idx val="4"/>
        <c:delete val="1"/>
        <c:txPr>
          <a:bodyPr/>
          <a:p>
            <a:pPr>
              <a:defRPr sz="1000" b="1">
                <a:solidFill>
                  <a:srgbClr val="610606"/>
                </a:solidFill>
              </a:defRPr>
            </a:pPr>
            <a:endParaRPr/>
          </a:p>
        </c:txPr>
      </c:legendEntry>
      <c:layout>
        <c:manualLayout>
          <c:xMode val="edge"/>
          <c:yMode val="edge"/>
          <c:x val="0.542570"/>
          <c:y val="0.245400"/>
          <c:w val="0.446740"/>
          <c:h val="0.550210"/>
        </c:manualLayout>
      </c:layout>
      <c:overlay val="0"/>
      <c:spPr bwMode="auto">
        <a:prstGeom prst="rect">
          <a:avLst/>
        </a:prstGeom>
        <a:solidFill>
          <a:schemeClr val="lt1">
            <a:lumMod val="95000"/>
            <a:alpha val="39000"/>
          </a:schemeClr>
        </a:solidFill>
        <a:ln>
          <a:noFill/>
        </a:ln>
      </c:spPr>
      <c:txPr>
        <a:bodyPr/>
        <a:p>
          <a:pPr>
            <a:defRPr sz="1000" b="1">
              <a:solidFill>
                <a:srgbClr val="610606"/>
              </a:solidFill>
              <a:latin typeface="+mn-lt"/>
              <a:ea typeface="+mn-ea"/>
              <a:cs typeface="+mn-cs"/>
            </a:defRPr>
          </a:pPr>
          <a:endParaRPr/>
        </a:p>
      </c:txPr>
    </c:legend>
    <c:plotVisOnly val="1"/>
    <c:dispBlanksAs val="gap"/>
    <c:showDLblsOverMax val="0"/>
  </c:chart>
  <c:spPr bwMode="auto">
    <a:xfrm>
      <a:off x="2420325" y="4038598"/>
      <a:ext cx="7583787" cy="2394369"/>
    </a:xfrm>
    <a:prstGeom prst="rect">
      <a:avLst/>
    </a:prstGeom>
    <a:solidFill>
      <a:srgbClr val="68AED4">
        <a:alpha val="5000"/>
      </a:srgbClr>
    </a:solidFill>
    <a:ln w="9525" cap="flat" cmpd="sng" algn="ctr">
      <a:solidFill>
        <a:srgbClr val="002060"/>
      </a:solidFill>
      <a:prstDash val="sysDash"/>
      <a:round/>
    </a:ln>
  </c:spPr>
  <c:txPr>
    <a:bodyPr/>
    <a:p>
      <a:pPr>
        <a:defRPr sz="900">
          <a:solidFill>
            <a:schemeClr val="dk1"/>
          </a:solidFill>
          <a:latin typeface="+mn-lt"/>
          <a:ea typeface="+mn-ea"/>
          <a:cs typeface="+mn-cs"/>
        </a:defRPr>
      </a:pPr>
      <a:endParaRPr/>
    </a:p>
  </c:txPr>
  <c:externalData r:id="rId1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.015760"/>
          <c:y val="0.032660"/>
          <c:w val="0.968470"/>
          <c:h val="0.883560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 xml:space="preserve">январь 2025 г.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1"/>
            </a:solidFill>
            <a:ln w="12699">
              <a:solidFill>
                <a:schemeClr val="accent1">
                  <a:lumMod val="50196"/>
                </a:schemeClr>
              </a:solidFill>
              <a:prstDash val="solid"/>
            </a:ln>
          </c:spPr>
          <c:invertIfNegative val="0"/>
          <c:dLbls>
            <c:dLbl>
              <c:idx val="0"/>
              <c:dLblPos val="outEnd"/>
              <c:layout>
                <c:manualLayout>
                  <c:x val="0.001050"/>
                  <c:y val="-0.03266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1100" b="1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outEnd"/>
              <c:layout>
                <c:manualLayout>
                  <c:x val="0.001050"/>
                  <c:y val="-0.03701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1100" b="1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separator xml:space="preserve"> </c:separator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1100" b="1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напрямую от заявителей</c:v>
                </c:pt>
                <c:pt idx="1">
                  <c:v xml:space="preserve">из иных органов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</c:v>
                </c:pt>
                <c:pt idx="1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 xml:space="preserve">январь 2026 г.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2"/>
            </a:solidFill>
            <a:ln w="12699">
              <a:solidFill>
                <a:schemeClr val="accent2">
                  <a:lumMod val="74901"/>
                </a:schemeClr>
              </a:solidFill>
              <a:prstDash val="solid"/>
            </a:ln>
          </c:spPr>
          <c:invertIfNegative val="0"/>
          <c:dPt>
            <c:idx val="0"/>
            <c:spPr bwMode="auto">
              <a:prstGeom prst="rect">
                <a:avLst/>
              </a:prstGeom>
              <a:ln w="12699">
                <a:solidFill>
                  <a:schemeClr val="accent2">
                    <a:lumMod val="74901"/>
                  </a:schemeClr>
                </a:solidFill>
                <a:prstDash val="solid"/>
              </a:ln>
            </c:spPr>
          </c:dPt>
          <c:dLbls>
            <c:dLbl>
              <c:idx val="0"/>
              <c:dLblPos val="outEnd"/>
              <c:layout>
                <c:manualLayout>
                  <c:x val="0.004200"/>
                  <c:y val="-0.01306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1100" b="1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outEnd"/>
              <c:layout>
                <c:manualLayout>
                  <c:x val="0.006300"/>
                  <c:y val="-0.034840"/>
                </c:manualLayout>
              </c:layout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1100" b="1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separator xml:space="preserve"> </c:separator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1100" b="1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напрямую от заявителей</c:v>
                </c:pt>
                <c:pt idx="1">
                  <c:v xml:space="preserve">из иных органов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8</c:v>
                </c:pt>
                <c:pt idx="1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spPr bwMode="auto">
            <a:prstGeom prst="rect">
              <a:avLst/>
            </a:prstGeom>
            <a:solidFill>
              <a:schemeClr val="accent3"/>
            </a:solidFill>
            <a:ln>
              <a:noFill/>
            </a:ln>
          </c:spPr>
          <c:invertIfNegative val="0"/>
          <c:dLbls>
            <c:separator xml:space="preserve"> </c:separator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Sheet1!$A$2:$A$7</c:f>
              <c:strCache>
                <c:ptCount val="6"/>
                <c:pt idx="0">
                  <c:v xml:space="preserve">напрямую от заявителей</c:v>
                </c:pt>
                <c:pt idx="1">
                  <c:v xml:space="preserve">из иных органов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separator xml:space="preserve"> </c:separator>
          <c:showBubbleSize val="0"/>
          <c:showCatName val="0"/>
          <c:showLeaderLines val="0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  <c:gapWidth val="150"/>
        <c:shape val="box"/>
        <c:axId val="2140789881"/>
        <c:axId val="2140789882"/>
      </c:bar3DChart>
      <c:catAx>
        <c:axId val="214078988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</c:spPr>
        <c:txPr>
          <a:bodyPr/>
          <a:p>
            <a:pPr>
              <a:defRPr sz="1600" b="1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2140789882"/>
        <c:crosses val="autoZero"/>
        <c:auto val="1"/>
        <c:lblAlgn val="ctr"/>
        <c:lblOffset val="100"/>
        <c:tickMarkSkip val="1"/>
        <c:noMultiLvlLbl val="0"/>
      </c:catAx>
      <c:valAx>
        <c:axId val="2140789882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noFill/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</c:spPr>
        <c:txPr>
          <a:bodyPr/>
          <a:p>
            <a:pPr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/>
          </a:p>
        </c:txPr>
        <c:crossAx val="2140789881"/>
        <c:crosses val="autoZero"/>
        <c:crossBetween val="between"/>
      </c:valAx>
      <c:spPr bwMode="auto">
        <a:prstGeom prst="rect">
          <a:avLst/>
        </a:prstGeom>
        <a:noFill/>
        <a:ln w="6349">
          <a:solidFill>
            <a:schemeClr val="accent1">
              <a:lumMod val="50196"/>
            </a:schemeClr>
          </a:solidFill>
          <a:prstDash val="sysDot"/>
        </a:ln>
      </c:spPr>
    </c:plotArea>
    <c:legend>
      <c:legendPos val="b"/>
      <c:legendEntry>
        <c:idx val="2"/>
        <c:delete val="1"/>
        <c:txPr>
          <a:bodyPr/>
          <a:p>
            <a:pPr>
              <a:defRPr sz="1400" b="1">
                <a:solidFill>
                  <a:srgbClr val="002060"/>
                </a:solidFill>
              </a:defRPr>
            </a:pPr>
            <a:endParaRPr/>
          </a:p>
        </c:txPr>
      </c:legendEntry>
      <c:layout/>
      <c:overlay val="0"/>
      <c:spPr bwMode="auto">
        <a:prstGeom prst="rect">
          <a:avLst/>
        </a:prstGeom>
        <a:noFill/>
        <a:ln>
          <a:noFill/>
        </a:ln>
      </c:spPr>
      <c:txPr>
        <a:bodyPr rot="0" spcFirstLastPara="1" vertOverflow="ellipsis" vert="horz" wrap="square" anchor="ctr" anchorCtr="1"/>
        <a:lstStyle/>
        <a:p>
          <a:pPr>
            <a:defRPr sz="1400" b="1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896323" y="1626975"/>
      <a:ext cx="9667867" cy="4373770"/>
    </a:xfrm>
    <a:prstGeom prst="rect">
      <a:avLst/>
    </a:prstGeom>
    <a:solidFill>
      <a:srgbClr val="68AED4">
        <a:alpha val="0"/>
      </a:srgbClr>
    </a:solidFill>
    <a:ln w="9525" cap="flat" cmpd="sng" algn="ctr">
      <a:solidFill>
        <a:schemeClr val="tx1">
          <a:lumMod val="15000"/>
          <a:lumOff val="85000"/>
        </a:schemeClr>
      </a:solidFill>
      <a:round/>
    </a:ln>
  </c:spPr>
  <c:txPr>
    <a:bodyPr/>
    <a:p>
      <a:pPr>
        <a:defRPr sz="1000">
          <a:solidFill>
            <a:schemeClr val="tx1"/>
          </a:solidFill>
          <a:latin typeface="+mn-lt"/>
          <a:ea typeface="+mn-ea"/>
          <a:cs typeface="+mn-cs"/>
        </a:defRPr>
      </a:pPr>
      <a:endParaRPr/>
    </a:p>
  </c:txPr>
  <c:externalData r:id="rId1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en-US"/>
  <c:roundedCorners val="0"/>
  <mc:AlternateContent>
    <mc:Choice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 bwMode="auto">
        <a:prstGeom prst="rect">
          <a:avLst/>
        </a:prstGeom>
        <a:noFill/>
        <a:ln>
          <a:noFill/>
        </a:ln>
      </c:spPr>
    </c:floor>
    <c:sideWall>
      <c:thickness val="0"/>
      <c:spPr bwMode="auto">
        <a:prstGeom prst="rect">
          <a:avLst/>
        </a:prstGeom>
        <a:noFill/>
        <a:ln>
          <a:noFill/>
        </a:ln>
      </c:spPr>
    </c:sideWall>
    <c:backWall>
      <c:thickness val="0"/>
      <c:spPr bwMode="auto">
        <a:prstGeom prst="rect">
          <a:avLst/>
        </a:prstGeom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.034170"/>
          <c:y val="0.050270"/>
          <c:w val="0.931650"/>
          <c:h val="0.615270"/>
        </c:manualLayout>
      </c:layout>
      <c:pie3DChart>
        <c:varyColors val="1"/>
        <c:ser>
          <c:idx val="0"/>
          <c:order val="0"/>
          <c:dPt>
            <c:idx val="0"/>
            <c:spPr bwMode="auto">
              <a:prstGeom prst="rect">
                <a:avLst/>
              </a:prstGeom>
              <a:solidFill>
                <a:schemeClr val="accent1"/>
              </a:solidFill>
              <a:ln w="19050">
                <a:solidFill>
                  <a:schemeClr val="lt1"/>
                </a:solidFill>
              </a:ln>
            </c:spPr>
          </c:dPt>
          <c:dPt>
            <c:idx val="1"/>
            <c:spPr bwMode="auto"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lt1"/>
                </a:solidFill>
              </a:ln>
            </c:spPr>
          </c:dPt>
          <c:dPt>
            <c:idx val="2"/>
            <c:spPr bwMode="auto">
              <a:prstGeom prst="rect">
                <a:avLst/>
              </a:prstGeom>
              <a:solidFill>
                <a:schemeClr val="accent3"/>
              </a:solidFill>
              <a:ln w="19050">
                <a:solidFill>
                  <a:schemeClr val="lt1"/>
                </a:solidFill>
              </a:ln>
            </c:spPr>
          </c:dPt>
          <c:dPt>
            <c:idx val="3"/>
            <c:spPr bwMode="auto">
              <a:prstGeom prst="rect">
                <a:avLst/>
              </a:prstGeom>
              <a:solidFill>
                <a:schemeClr val="accent4"/>
              </a:solidFill>
              <a:ln w="19050">
                <a:solidFill>
                  <a:schemeClr val="lt1"/>
                </a:solidFill>
              </a:ln>
            </c:spPr>
          </c:dPt>
          <c:dLbls>
            <c:dLbl>
              <c:idx val="0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16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1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16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2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16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>
              <c:idx val="3"/>
              <c:dLblPos val="ctr"/>
              <c:layout/>
              <c:separator xml:space="preserve"> </c:separator>
              <c:showBubbleSize val="0"/>
              <c:showCatName val="0"/>
              <c:showLegendKey val="0"/>
              <c:showPercent val="0"/>
              <c:showSerName val="0"/>
              <c:showVal val="1"/>
              <c:spPr bwMode="auto">
                <a:prstGeom prst="rect">
                  <a:avLst/>
                </a:prstGeom>
                <a:noFill/>
                <a:ln>
                  <a:noFill/>
                </a:ln>
              </c:spPr>
              <c:txPr>
                <a:bodyPr/>
                <a:p>
                  <a:pPr>
                    <a:defRPr sz="16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/>
                </a:p>
              </c:txPr>
            </c:dLbl>
            <c:dLblPos val="ctr"/>
            <c:separator xml:space="preserve"> </c:separator>
            <c:showBubbleSize val="0"/>
            <c:showCatName val="0"/>
            <c:showLeaderLines val="1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</c:spPr>
            <c:txPr>
              <a:bodyPr/>
              <a:p>
                <a:pPr>
                  <a:defRPr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/>
              </a:p>
            </c:txPr>
          </c:dLbls>
          <c:cat>
            <c:strRef>
              <c:f>Sheet1!$A$2:$A$5</c:f>
              <c:strCache>
                <c:ptCount val="4"/>
                <c:pt idx="0">
                  <c:v>Разъяснено</c:v>
                </c:pt>
                <c:pt idx="1">
                  <c:v>Поддержано</c:v>
                </c:pt>
                <c:pt idx="2">
                  <c:v xml:space="preserve">Меры приняты</c:v>
                </c:pt>
                <c:pt idx="3">
                  <c:v xml:space="preserve">Направлено на рассмотрение в иные органы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dLblPos val="ctr"/>
          <c:separator xml:space="preserve"> </c:separator>
          <c:showBubbleSize val="0"/>
          <c:showCatName val="0"/>
          <c:showLeaderLines val="1"/>
          <c:showLegendKey val="0"/>
          <c:showPercent val="0"/>
          <c:showSerName val="0"/>
          <c:showVal val="1"/>
          <c:spPr bwMode="auto">
            <a:prstGeom prst="rect">
              <a:avLst/>
            </a:prstGeom>
            <a:noFill/>
            <a:ln>
              <a:noFill/>
            </a:ln>
          </c:spPr>
          <c:txPr>
            <a:bodyPr/>
            <a:p>
              <a:pPr>
                <a:defRPr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/>
            </a:p>
          </c:txPr>
        </c:dLbls>
      </c:pie3DChart>
      <c:spPr bwMode="auto">
        <a:prstGeom prst="rect">
          <a:avLst/>
        </a:prstGeom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748860"/>
          <c:y val="0.105870"/>
          <c:w val="0.241150"/>
          <c:h val="0.83183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 bwMode="auto">
    <a:xfrm>
      <a:off x="679874" y="1377844"/>
      <a:ext cx="10477499" cy="4529276"/>
    </a:xfrm>
    <a:prstGeom prst="rect">
      <a:avLst/>
    </a:prstGeom>
    <a:noFill/>
    <a:ln w="9525" cap="flat" cmpd="sng" algn="ctr">
      <a:solidFill>
        <a:schemeClr val="tx1">
          <a:lumMod val="15000"/>
          <a:lumOff val="85000"/>
        </a:schemeClr>
      </a:solidFill>
      <a:round/>
    </a:ln>
  </c:spPr>
  <c:txPr>
    <a:bodyPr/>
    <a:p>
      <a:pPr>
        <a:defRPr sz="900">
          <a:solidFill>
            <a:schemeClr val="tx1"/>
          </a:solidFill>
          <a:latin typeface="+mn-lt"/>
          <a:ea typeface="+mn-ea"/>
          <a:cs typeface="+mn-cs"/>
        </a:defRPr>
      </a:pPr>
      <a:endParaRPr/>
    </a:p>
  </c:txPr>
  <c:externalData r:id="rId3">
    <c:autoUpdate val="0"/>
  </c:externalData>
  <c:printSettings>
    <c:headerFooter/>
    <c:pageMargins l="0.69999999999999996" r="0.69999999999999996" t="0.75" b="0.75" header="0.29999999999999999" footer="0.29999999999999999"/>
    <c:pageSetup/>
  </c:printSettings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/>
  </cs:dataLabel>
  <cs:dataPoint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Объект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9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10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5" name="Рисунок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Click icon to add picture</a:t>
            </a:r>
            <a:endParaRPr lang="ru-RU"/>
          </a:p>
        </p:txBody>
      </p:sp>
      <p:sp>
        <p:nvSpPr>
          <p:cNvPr id="6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Click to edit Master title style</a:t>
            </a:r>
            <a:endParaRPr lang="ru-RU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 /><Relationship Id="rId3" Type="http://schemas.openxmlformats.org/officeDocument/2006/relationships/chart" Target="../charts/chart2.xml" /><Relationship Id="rId4" Type="http://schemas.openxmlformats.org/officeDocument/2006/relationships/chart" Target="../charts/chart3.xml" 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 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gradFill>
          <a:gsLst>
            <a:gs pos="0">
              <a:srgbClr val="FCE8E8">
                <a:alpha val="89000"/>
              </a:srgbClr>
            </a:gs>
            <a:gs pos="3000">
              <a:srgbClr val="F7D4D4">
                <a:alpha val="89000"/>
              </a:srgbClr>
            </a:gs>
            <a:gs pos="11000">
              <a:srgbClr val="F8D9D9">
                <a:alpha val="89000"/>
              </a:srgbClr>
            </a:gs>
            <a:gs pos="11000">
              <a:srgbClr val="F7D4D4">
                <a:alpha val="89000"/>
              </a:srgbClr>
            </a:gs>
            <a:gs pos="60000">
              <a:srgbClr val="116999">
                <a:alpha val="89000"/>
              </a:srgbClr>
            </a:gs>
            <a:gs pos="74000">
              <a:srgbClr val="68AED4">
                <a:alpha val="89000"/>
              </a:srgbClr>
            </a:gs>
            <a:gs pos="85000">
              <a:srgbClr val="FADADA">
                <a:alpha val="89000"/>
              </a:srgbClr>
            </a:gs>
            <a:gs pos="92000">
              <a:srgbClr val="ABDBF5">
                <a:alpha val="89000"/>
              </a:srgbClr>
            </a:gs>
          </a:gsLst>
          <a:lin ang="2700000" scaled="1"/>
        </a:gra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 flipH="0" flipV="0">
            <a:off x="1579485" y="499368"/>
            <a:ext cx="9144000" cy="1122363"/>
          </a:xfrm>
        </p:spPr>
        <p:txBody>
          <a:bodyPr vertOverflow="overflow" horzOverflow="overflow" vert="horz" wrap="square" lIns="91440" tIns="45720" rIns="91440" bIns="45720" numCol="1" spcCol="0" rtlCol="0" fromWordArt="0" anchor="b" anchorCtr="0" forceAA="0" upright="0" compatLnSpc="0">
            <a:normAutofit fontScale="90000" lnSpcReduction="2000"/>
          </a:bodyPr>
          <a:lstStyle/>
          <a:p>
            <a:pPr algn="ctr">
              <a:defRPr/>
            </a:pPr>
            <a:r>
              <a:rPr lang="ru-RU" sz="22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Информационно-статистический обзор обращений граждан, </a:t>
            </a:r>
            <a:endParaRPr sz="2200"/>
          </a:p>
          <a:p>
            <a:pPr algn="ctr">
              <a:defRPr/>
            </a:pPr>
            <a:r>
              <a:rPr lang="ru-RU" sz="22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организаций </a:t>
            </a:r>
            <a:r>
              <a:rPr lang="ru-RU" sz="22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и общественных объединений, поступивших </a:t>
            </a:r>
            <a:endParaRPr sz="2200"/>
          </a:p>
          <a:p>
            <a:pPr algn="ctr">
              <a:defRPr/>
            </a:pPr>
            <a:r>
              <a:rPr lang="ru-RU" sz="22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в январе</a:t>
            </a:r>
            <a:r>
              <a:rPr lang="ru-RU" sz="22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 </a:t>
            </a:r>
            <a:r>
              <a:rPr lang="ru-RU" sz="22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2026 года </a:t>
            </a:r>
            <a:r>
              <a:rPr lang="ru-RU" sz="22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в </a:t>
            </a:r>
            <a:r>
              <a:rPr lang="ru-RU" sz="2200" b="1" i="1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Ракитянский МО</a:t>
            </a:r>
            <a:endParaRPr sz="2200" b="1" i="1">
              <a:latin typeface="Sylfaen"/>
            </a:endParaRPr>
          </a:p>
          <a:p>
            <a:pPr>
              <a:defRPr/>
            </a:pPr>
            <a:endParaRPr sz="2200"/>
          </a:p>
        </p:txBody>
      </p:sp>
      <p:pic>
        <p:nvPicPr>
          <p:cNvPr id="5" name="Picture 2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942936" y="1686966"/>
            <a:ext cx="8165606" cy="46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gradFill>
          <a:gsLst>
            <a:gs pos="5000">
              <a:schemeClr val="bg1">
                <a:alpha val="87999"/>
              </a:schemeClr>
            </a:gs>
            <a:gs pos="12000">
              <a:srgbClr val="68AED4">
                <a:alpha val="87999"/>
              </a:srgbClr>
            </a:gs>
            <a:gs pos="88000">
              <a:srgbClr val="FADADA">
                <a:alpha val="87999"/>
              </a:srgbClr>
            </a:gs>
            <a:gs pos="100000">
              <a:srgbClr val="FFFFFF">
                <a:alpha val="87999"/>
              </a:srgbClr>
            </a:gs>
          </a:gsLst>
          <a:lin ang="2700000" scaled="1"/>
        </a:gra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365124"/>
            <a:ext cx="10515600" cy="69834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algn="ctr">
              <a:defRPr/>
            </a:pP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Количество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обращений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, поступивших в </a:t>
            </a:r>
            <a:r>
              <a:rPr lang="ru-RU" sz="1800" b="1" i="1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Ракитянский муниципальный округ</a:t>
            </a:r>
            <a:r>
              <a:rPr lang="ru-RU" sz="1800" b="1" i="1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 </a:t>
            </a:r>
            <a:endParaRPr sz="180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в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январе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2026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года</a:t>
            </a:r>
            <a:endParaRPr sz="1800">
              <a:solidFill>
                <a:schemeClr val="tx1"/>
              </a:solidFill>
              <a:latin typeface="Sylfaen"/>
              <a:ea typeface="Calibri"/>
              <a:cs typeface="Times New Roman"/>
            </a:endParaRPr>
          </a:p>
          <a:p>
            <a:pPr>
              <a:defRPr/>
            </a:pPr>
            <a:endParaRPr>
              <a:solidFill>
                <a:schemeClr val="tx1"/>
              </a:solidFill>
            </a:endParaRPr>
          </a:p>
        </p:txBody>
      </p:sp>
      <p:graphicFrame>
        <p:nvGraphicFramePr>
          <p:cNvPr id="5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410548" y="1063469"/>
          <a:ext cx="6410320" cy="2714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7116148" y="1259245"/>
          <a:ext cx="4543425" cy="2323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2420325" y="4038598"/>
          <a:ext cx="7583787" cy="2394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gradFill>
          <a:gsLst>
            <a:gs pos="5000">
              <a:schemeClr val="bg1">
                <a:alpha val="87999"/>
              </a:schemeClr>
            </a:gs>
            <a:gs pos="12000">
              <a:srgbClr val="68AED4">
                <a:alpha val="87999"/>
              </a:srgbClr>
            </a:gs>
            <a:gs pos="88000">
              <a:srgbClr val="FADADA">
                <a:alpha val="87999"/>
              </a:srgbClr>
            </a:gs>
            <a:gs pos="100000">
              <a:srgbClr val="FFFFFF">
                <a:alpha val="87999"/>
              </a:srgbClr>
            </a:gs>
          </a:gsLst>
          <a:lin ang="2700000" scaled="1"/>
        </a:gra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250824"/>
            <a:ext cx="10515600" cy="1254124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algn="ctr">
              <a:defRPr/>
            </a:pP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Количество письменных обращений, поступивших в </a:t>
            </a:r>
            <a:r>
              <a:rPr lang="ru-RU" sz="1600" b="1" i="1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Ракитянкий муниципальный округ</a:t>
            </a:r>
            <a:endParaRPr sz="1600" b="1">
              <a:solidFill>
                <a:schemeClr val="tx1"/>
              </a:solidFill>
              <a:latin typeface="Carlito"/>
              <a:cs typeface="Carlito"/>
            </a:endParaRPr>
          </a:p>
          <a:p>
            <a:pPr algn="ctr">
              <a:defRPr/>
            </a:pP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в </a:t>
            </a: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январе </a:t>
            </a: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2026 года</a:t>
            </a: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, в разрезе источников поступления</a:t>
            </a:r>
            <a:endParaRPr sz="1600">
              <a:solidFill>
                <a:schemeClr val="tx1"/>
              </a:solidFill>
              <a:latin typeface="Sylfaen"/>
              <a:ea typeface="Calibri"/>
              <a:cs typeface="Times New Roman"/>
            </a:endParaRPr>
          </a:p>
          <a:p>
            <a:pPr>
              <a:defRPr/>
            </a:pPr>
            <a:endParaRPr>
              <a:solidFill>
                <a:schemeClr val="tx1"/>
              </a:solidFill>
            </a:endParaRPr>
          </a:p>
        </p:txBody>
      </p:sp>
      <p:graphicFrame>
        <p:nvGraphicFramePr>
          <p:cNvPr id="5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896323" y="1626975"/>
          <a:ext cx="9667867" cy="43737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gradFill>
          <a:gsLst>
            <a:gs pos="5000">
              <a:schemeClr val="bg1">
                <a:alpha val="87999"/>
              </a:schemeClr>
            </a:gs>
            <a:gs pos="12000">
              <a:srgbClr val="68AED4">
                <a:alpha val="87999"/>
              </a:srgbClr>
            </a:gs>
            <a:gs pos="88000">
              <a:srgbClr val="FADADA">
                <a:alpha val="87999"/>
              </a:srgbClr>
            </a:gs>
            <a:gs pos="100000">
              <a:srgbClr val="FFFFFF">
                <a:alpha val="87999"/>
              </a:srgbClr>
            </a:gs>
          </a:gsLst>
          <a:lin ang="2700000" scaled="1"/>
        </a:gra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250824"/>
            <a:ext cx="10515600" cy="68262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Количество </a:t>
            </a: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наименований </a:t>
            </a: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вопросов, представляющих для заявителей наибольший интерес</a:t>
            </a:r>
            <a:endParaRPr>
              <a:solidFill>
                <a:schemeClr val="tx1"/>
              </a:solidFill>
            </a:endParaRPr>
          </a:p>
        </p:txBody>
      </p:sp>
      <p:graphicFrame>
        <p:nvGraphicFramePr>
          <p:cNvPr id="5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296249" y="1200150"/>
          <a:ext cx="11601450" cy="512730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{6F3BA310-7D7F-C209-5D6A-F4E8CF0745A1}</a:tableStyleId>
              </a:tblPr>
              <a:tblGrid>
                <a:gridCol w="810000"/>
                <a:gridCol w="5850000"/>
                <a:gridCol w="2031562"/>
                <a:gridCol w="2897187"/>
              </a:tblGrid>
              <a:tr h="83683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400">
                          <a:solidFill>
                            <a:srgbClr val="002060"/>
                          </a:solidFill>
                          <a:latin typeface="Asana Math"/>
                          <a:cs typeface="Asana Math"/>
                        </a:rPr>
                        <a:t>№п/п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</a:txBody>
                  <a:tcPr anchor="ctr">
                    <a:solidFill>
                      <a:srgbClr val="60A4C9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400">
                          <a:solidFill>
                            <a:srgbClr val="002060"/>
                          </a:solidFill>
                          <a:latin typeface="Asana Math"/>
                          <a:cs typeface="Asana Math"/>
                        </a:rPr>
                        <a:t>Наименование вопроса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</a:txBody>
                  <a:tcPr anchor="ctr">
                    <a:solidFill>
                      <a:srgbClr val="60A4C9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400">
                          <a:solidFill>
                            <a:srgbClr val="002060"/>
                          </a:solidFill>
                          <a:latin typeface="Asana Math"/>
                          <a:cs typeface="Asana Math"/>
                        </a:rPr>
                        <a:t>Количество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</a:txBody>
                  <a:tcPr anchor="ctr">
                    <a:solidFill>
                      <a:srgbClr val="60A4C9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в % от общего 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количества обращений 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за </a:t>
                      </a: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январь </a:t>
                      </a: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2026 г.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</a:txBody>
                  <a:tcPr anchor="ctr">
                    <a:solidFill>
                      <a:srgbClr val="60A4C9"/>
                    </a:solidFill>
                  </a:tcPr>
                </a:tc>
              </a:tr>
              <a:tr h="68173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1.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Экология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11,8 %</a:t>
                      </a: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2.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Социальное обеспечение и защита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17,6 %</a:t>
                      </a: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3.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ЖКХ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23,5 %</a:t>
                      </a: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4.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Дороги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17,6 %</a:t>
                      </a: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5.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Жилье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5,8 %</a:t>
                      </a: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6.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Безопасность и правопорядок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5,8 %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gradFill>
          <a:gsLst>
            <a:gs pos="5000">
              <a:schemeClr val="bg1">
                <a:alpha val="87999"/>
              </a:schemeClr>
            </a:gs>
            <a:gs pos="12000">
              <a:srgbClr val="68AED4">
                <a:alpha val="87999"/>
              </a:srgbClr>
            </a:gs>
            <a:gs pos="88000">
              <a:srgbClr val="FADADA">
                <a:alpha val="87999"/>
              </a:srgbClr>
            </a:gs>
            <a:gs pos="100000">
              <a:srgbClr val="FFFFFF">
                <a:alpha val="87999"/>
              </a:srgbClr>
            </a:gs>
          </a:gsLst>
          <a:lin ang="2700000" scaled="1"/>
        </a:gra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250823"/>
            <a:ext cx="10515600" cy="68262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Количество </a:t>
            </a: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наименований </a:t>
            </a:r>
            <a:r>
              <a:rPr lang="ru-RU" sz="1600" b="1" i="0" u="none" strike="noStrike" cap="none" spc="0">
                <a:solidFill>
                  <a:schemeClr val="tx1"/>
                </a:solidFill>
                <a:latin typeface="Sylfaen"/>
                <a:ea typeface="Sylfaen"/>
                <a:cs typeface="Sylfaen"/>
              </a:rPr>
              <a:t>вопросов, представляющих для заявителей наибольший интерес</a:t>
            </a:r>
            <a:endParaRPr>
              <a:solidFill>
                <a:schemeClr val="tx1"/>
              </a:solidFill>
            </a:endParaRPr>
          </a:p>
        </p:txBody>
      </p:sp>
      <p:graphicFrame>
        <p:nvGraphicFramePr>
          <p:cNvPr id="5" name="" hidden="0"/>
          <p:cNvGraphicFramePr>
            <a:graphicFrameLocks xmlns:a="http://schemas.openxmlformats.org/drawingml/2006/main"/>
          </p:cNvGraphicFramePr>
          <p:nvPr isPhoto="0" userDrawn="0"/>
        </p:nvGraphicFramePr>
        <p:xfrm>
          <a:off x="296248" y="1200150"/>
          <a:ext cx="11601450" cy="512730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{6F3BA310-7D7F-C209-5D6A-F4E8CF0745A1}</a:tableStyleId>
              </a:tblPr>
              <a:tblGrid>
                <a:gridCol w="810000"/>
                <a:gridCol w="5850000"/>
                <a:gridCol w="2031561"/>
                <a:gridCol w="2897185"/>
              </a:tblGrid>
              <a:tr h="83683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400">
                          <a:solidFill>
                            <a:srgbClr val="002060"/>
                          </a:solidFill>
                          <a:latin typeface="Asana Math"/>
                          <a:cs typeface="Asana Math"/>
                        </a:rPr>
                        <a:t>№п/п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</a:txBody>
                  <a:tcPr anchor="ctr">
                    <a:solidFill>
                      <a:srgbClr val="60A4C9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400">
                          <a:solidFill>
                            <a:srgbClr val="002060"/>
                          </a:solidFill>
                          <a:latin typeface="Asana Math"/>
                          <a:cs typeface="Asana Math"/>
                        </a:rPr>
                        <a:t>Наименование вопроса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</a:txBody>
                  <a:tcPr anchor="ctr">
                    <a:solidFill>
                      <a:srgbClr val="60A4C9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400">
                          <a:solidFill>
                            <a:srgbClr val="002060"/>
                          </a:solidFill>
                          <a:latin typeface="Asana Math"/>
                          <a:cs typeface="Asana Math"/>
                        </a:rPr>
                        <a:t>Количество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</a:txBody>
                  <a:tcPr anchor="ctr">
                    <a:solidFill>
                      <a:srgbClr val="60A4C9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в % от общего 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количества обращений 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за </a:t>
                      </a: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январь </a:t>
                      </a:r>
                      <a:r>
                        <a:rPr lang="ru-RU" sz="1400" b="1" i="0" u="none" strike="noStrike" cap="none" spc="0">
                          <a:ln cmpd="sng">
                            <a:tailEnd len="lg"/>
                          </a:ln>
                          <a:solidFill>
                            <a:srgbClr val="002060"/>
                          </a:solidFill>
                          <a:latin typeface="Asana Math"/>
                          <a:ea typeface="Times New Roman"/>
                          <a:cs typeface="Asana Math"/>
                        </a:rPr>
                        <a:t>2026 г.</a:t>
                      </a:r>
                      <a:endParaRPr sz="1400">
                        <a:solidFill>
                          <a:srgbClr val="002060"/>
                        </a:solidFill>
                        <a:latin typeface="Asana Math"/>
                        <a:cs typeface="Asana Math"/>
                      </a:endParaRPr>
                    </a:p>
                  </a:txBody>
                  <a:tcPr anchor="ctr">
                    <a:solidFill>
                      <a:srgbClr val="60A4C9"/>
                    </a:solidFill>
                  </a:tcPr>
                </a:tc>
              </a:tr>
              <a:tr h="681737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7.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Культура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5,8 %</a:t>
                      </a: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8.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Экономика и бизнес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5,8 %</a:t>
                      </a: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9.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Образование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/>
                        <a:t>5,8 %</a:t>
                      </a: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10.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11.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</a:tr>
              <a:tr h="6626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200"/>
                        <a:t>12.</a:t>
                      </a:r>
                      <a:endParaRPr sz="1200"/>
                    </a:p>
                  </a:txBody>
                  <a:tcPr anchor="ctr"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gradFill>
          <a:gsLst>
            <a:gs pos="5000">
              <a:schemeClr val="bg1">
                <a:alpha val="87999"/>
              </a:schemeClr>
            </a:gs>
            <a:gs pos="12000">
              <a:srgbClr val="68AED4">
                <a:alpha val="87999"/>
              </a:srgbClr>
            </a:gs>
            <a:gs pos="88000">
              <a:srgbClr val="FADADA">
                <a:alpha val="87999"/>
              </a:srgbClr>
            </a:gs>
            <a:gs pos="100000">
              <a:srgbClr val="FFFFFF">
                <a:alpha val="87999"/>
              </a:srgbClr>
            </a:gs>
          </a:gsLst>
          <a:lin ang="2700000" scaled="1"/>
        </a:gra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8198" y="250824"/>
            <a:ext cx="10515600" cy="682623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 algn="ctr">
              <a:defRPr/>
            </a:pP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Результаты рассмотрения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письменных обращений в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январе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Sylfaen"/>
                <a:ea typeface="Calibri"/>
                <a:cs typeface="Times New Roman"/>
              </a:rPr>
              <a:t>2026 года</a:t>
            </a:r>
            <a:endParaRPr sz="1800">
              <a:solidFill>
                <a:schemeClr val="tx1"/>
              </a:solidFill>
            </a:endParaRPr>
          </a:p>
        </p:txBody>
      </p:sp>
      <p:graphicFrame>
        <p:nvGraphicFramePr>
          <p:cNvPr id="1905736031" name=""/>
          <p:cNvGraphicFramePr>
            <a:graphicFrameLocks xmlns:a="http://schemas.openxmlformats.org/drawingml/2006/main"/>
          </p:cNvGraphicFramePr>
          <p:nvPr/>
        </p:nvGraphicFramePr>
        <p:xfrm>
          <a:off x="679874" y="1377844"/>
          <a:ext cx="10477499" cy="4529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Р7-Офис/2025.3.1.923</Application>
  <DocSecurity>0</DocSecurity>
  <PresentationFormat>Widescreen</PresentationFormat>
  <Paragraphs>0</Paragraphs>
  <Slides>6</Slides>
  <Notes>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 1</vt:lpstr>
      <vt:lpstr>Slide 1</vt:lpstr>
      <vt:lpstr>Slide 2</vt:lpstr>
      <vt:lpstr>Slide 3</vt:lpstr>
      <vt:lpstr>Slide 4</vt:lpstr>
      <vt:lpstr>Slide 5</vt:lpstr>
      <vt:lpstr>Slide 6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Nach_inform</cp:lastModifiedBy>
  <cp:revision>8</cp:revision>
  <dcterms:created xsi:type="dcterms:W3CDTF">2012-12-03T06:56:55Z</dcterms:created>
  <dcterms:modified xsi:type="dcterms:W3CDTF">2026-02-02T10:16:39Z</dcterms:modified>
  <cp:category/>
  <cp:contentStatus/>
  <cp:version/>
</cp:coreProperties>
</file>